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sldIdLst>
    <p:sldId id="256" r:id="rId2"/>
    <p:sldId id="282" r:id="rId3"/>
    <p:sldId id="283" r:id="rId4"/>
    <p:sldId id="264" r:id="rId5"/>
    <p:sldId id="276" r:id="rId6"/>
    <p:sldId id="265" r:id="rId7"/>
    <p:sldId id="279" r:id="rId8"/>
    <p:sldId id="266" r:id="rId9"/>
    <p:sldId id="278" r:id="rId10"/>
    <p:sldId id="261" r:id="rId11"/>
    <p:sldId id="262" r:id="rId12"/>
    <p:sldId id="263" r:id="rId13"/>
    <p:sldId id="268" r:id="rId14"/>
    <p:sldId id="269" r:id="rId15"/>
    <p:sldId id="275" r:id="rId16"/>
    <p:sldId id="257" r:id="rId17"/>
    <p:sldId id="281" r:id="rId18"/>
    <p:sldId id="267" r:id="rId19"/>
    <p:sldId id="277" r:id="rId20"/>
    <p:sldId id="271" r:id="rId21"/>
    <p:sldId id="272" r:id="rId22"/>
    <p:sldId id="273" r:id="rId23"/>
    <p:sldId id="280" r:id="rId24"/>
    <p:sldId id="285" r:id="rId25"/>
    <p:sldId id="274" r:id="rId2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9" autoAdjust="0"/>
    <p:restoredTop sz="66478" autoAdjust="0"/>
  </p:normalViewPr>
  <p:slideViewPr>
    <p:cSldViewPr>
      <p:cViewPr varScale="1">
        <p:scale>
          <a:sx n="50" d="100"/>
          <a:sy n="50" d="100"/>
        </p:scale>
        <p:origin x="183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765FDC-3215-4410-83B1-4A7518245335}" type="datetimeFigureOut">
              <a:rPr lang="en-GB" smtClean="0"/>
              <a:t>30/05/2015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51D78-8876-4243-A9DA-BDD3FA010B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236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51D78-8876-4243-A9DA-BDD3FA010B5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2805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51D78-8876-4243-A9DA-BDD3FA010B5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1466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51D78-8876-4243-A9DA-BDD3FA010B5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806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51D78-8876-4243-A9DA-BDD3FA010B5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9461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51D78-8876-4243-A9DA-BDD3FA010B5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9521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51D78-8876-4243-A9DA-BDD3FA010B5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5352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51D78-8876-4243-A9DA-BDD3FA010B5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1119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aseline="0" dirty="0" smtClean="0"/>
              <a:t>Walkthrough of contents </a:t>
            </a:r>
            <a:r>
              <a:rPr lang="en-GB" baseline="0" dirty="0" smtClean="0"/>
              <a:t>of </a:t>
            </a:r>
            <a:r>
              <a:rPr lang="en-GB" baseline="0" dirty="0" err="1" smtClean="0"/>
              <a:t>Xamarin’s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Tasky</a:t>
            </a:r>
            <a:r>
              <a:rPr lang="en-GB" baseline="0" dirty="0" smtClean="0"/>
              <a:t> sample solution (http://developer.xamarin.com/samples/mobile/Tasky/)</a:t>
            </a: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51D78-8876-4243-A9DA-BDD3FA010B5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5797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51D78-8876-4243-A9DA-BDD3FA010B5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5567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51D78-8876-4243-A9DA-BDD3FA010B5D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7750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51D78-8876-4243-A9DA-BDD3FA010B5D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311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51D78-8876-4243-A9DA-BDD3FA010B5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6560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51D78-8876-4243-A9DA-BDD3FA010B5D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154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51D78-8876-4243-A9DA-BDD3FA010B5D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3755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51D78-8876-4243-A9DA-BDD3FA010B5D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3640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51D78-8876-4243-A9DA-BDD3FA010B5D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6375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aseline="0" dirty="0" smtClean="0"/>
              <a:t>https://github.com/MarkXA/DNNConnect-Xamarin</a:t>
            </a: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51D78-8876-4243-A9DA-BDD3FA010B5D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284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51D78-8876-4243-A9DA-BDD3FA010B5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959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51D78-8876-4243-A9DA-BDD3FA010B5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332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51D78-8876-4243-A9DA-BDD3FA010B5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966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51D78-8876-4243-A9DA-BDD3FA010B5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440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51D78-8876-4243-A9DA-BDD3FA010B5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444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51D78-8876-4243-A9DA-BDD3FA010B5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32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51D78-8876-4243-A9DA-BDD3FA010B5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043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me &amp; Compa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09352" y="836712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name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30-5-2015</a:t>
            </a:fld>
            <a:endParaRPr lang="nl-NL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268538" y="2708275"/>
            <a:ext cx="6370637" cy="936749"/>
          </a:xfrm>
        </p:spPr>
        <p:txBody>
          <a:bodyPr/>
          <a:lstStyle>
            <a:lvl1pPr marL="0" indent="0" algn="r">
              <a:buNone/>
              <a:defRPr/>
            </a:lvl1pPr>
          </a:lstStyle>
          <a:p>
            <a:pPr lvl="0"/>
            <a:r>
              <a:rPr lang="de-DE" dirty="0" smtClean="0"/>
              <a:t>Company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6728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D636C07-7E76-46D3-B86B-6AF7C60E533E}" type="datetimeFigureOut">
              <a:rPr lang="nl-NL" smtClean="0"/>
              <a:t>30-5-2015</a:t>
            </a:fld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636C07-7E76-46D3-B86B-6AF7C60E533E}" type="datetimeFigureOut">
              <a:rPr lang="nl-NL" smtClean="0"/>
              <a:t>30-5-2015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636C07-7E76-46D3-B86B-6AF7C60E533E}" type="datetimeFigureOut">
              <a:rPr lang="nl-NL" smtClean="0"/>
              <a:t>30-5-2015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D636C07-7E76-46D3-B86B-6AF7C60E533E}" type="datetimeFigureOut">
              <a:rPr lang="nl-NL" smtClean="0"/>
              <a:t>30-5-2015</a:t>
            </a:fld>
            <a:endParaRPr lang="nl-NL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rgbClr val="00B0F0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636C07-7E76-46D3-B86B-6AF7C60E533E}" type="datetimeFigureOut">
              <a:rPr lang="nl-NL" smtClean="0"/>
              <a:t>30-5-2015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rgbClr val="00B0F0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 baseline="0">
                <a:solidFill>
                  <a:srgbClr val="00B0F0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D636C07-7E76-46D3-B86B-6AF7C60E533E}" type="datetimeFigureOut">
              <a:rPr lang="nl-NL" smtClean="0"/>
              <a:t>30-5-2015</a:t>
            </a:fld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636C07-7E76-46D3-B86B-6AF7C60E533E}" type="datetimeFigureOut">
              <a:rPr lang="nl-NL" smtClean="0"/>
              <a:t>30-5-2015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rgbClr val="00B0F0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rgbClr val="00B0F0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rgbClr val="00B0F0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636C07-7E76-46D3-B86B-6AF7C60E533E}" type="datetimeFigureOut">
              <a:rPr lang="nl-NL" smtClean="0"/>
              <a:t>30-5-2015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636C07-7E76-46D3-B86B-6AF7C60E533E}" type="datetimeFigureOut">
              <a:rPr lang="nl-NL" smtClean="0"/>
              <a:t>30-5-2015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rgbClr val="00B0F0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636C07-7E76-46D3-B86B-6AF7C60E533E}" type="datetimeFigureOut">
              <a:rPr lang="nl-NL" smtClean="0"/>
              <a:t>30-5-2015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rgbClr val="00B0F0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D636C07-7E76-46D3-B86B-6AF7C60E533E}" type="datetimeFigureOut">
              <a:rPr lang="nl-NL" smtClean="0"/>
              <a:t>30-5-2015</a:t>
            </a:fld>
            <a:endParaRPr lang="nl-N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\DNN Connect\DNN Connect 2015\Package\dnnconnect_bg.png"/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20"/>
          <a:stretch/>
        </p:blipFill>
        <p:spPr bwMode="auto">
          <a:xfrm>
            <a:off x="0" y="-1"/>
            <a:ext cx="9144000" cy="686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3D636C07-7E76-46D3-B86B-6AF7C60E533E}" type="datetimeFigureOut">
              <a:rPr lang="nl-NL" smtClean="0"/>
              <a:t>30-5-2015</a:t>
            </a:fld>
            <a:endParaRPr lang="nl-NL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/>
          </a:bodyPr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rgbClr val="00B0F0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rgbClr val="00B0F0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rgbClr val="00B0F0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rgbClr val="00B0F0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rgbClr val="00B0F0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Mobile Development with Xamarin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Mark Allan</a:t>
            </a:r>
          </a:p>
          <a:p>
            <a:r>
              <a:rPr lang="de-DE" dirty="0" smtClean="0"/>
              <a:t>Ranyart Systems</a:t>
            </a:r>
          </a:p>
          <a:p>
            <a:r>
              <a:rPr lang="de-DE" dirty="0" smtClean="0"/>
              <a:t>@MarkXA</a:t>
            </a:r>
            <a:endParaRPr lang="de-DE" dirty="0"/>
          </a:p>
        </p:txBody>
      </p:sp>
      <p:grpSp>
        <p:nvGrpSpPr>
          <p:cNvPr id="10" name="Gruppieren 9"/>
          <p:cNvGrpSpPr/>
          <p:nvPr/>
        </p:nvGrpSpPr>
        <p:grpSpPr>
          <a:xfrm>
            <a:off x="467544" y="5229200"/>
            <a:ext cx="8226290" cy="972000"/>
            <a:chOff x="467544" y="5229200"/>
            <a:chExt cx="8226290" cy="972000"/>
          </a:xfrm>
        </p:grpSpPr>
        <p:sp>
          <p:nvSpPr>
            <p:cNvPr id="8" name="Textfeld 7"/>
            <p:cNvSpPr txBox="1"/>
            <p:nvPr/>
          </p:nvSpPr>
          <p:spPr>
            <a:xfrm>
              <a:off x="467544" y="5229200"/>
              <a:ext cx="8226290" cy="97200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endParaRPr lang="de-DE" dirty="0"/>
            </a:p>
          </p:txBody>
        </p:sp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831" y="5391906"/>
              <a:ext cx="1363522" cy="704486"/>
            </a:xfrm>
            <a:prstGeom prst="rect">
              <a:avLst/>
            </a:prstGeom>
          </p:spPr>
        </p:pic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6418" y="5391906"/>
              <a:ext cx="1414016" cy="645734"/>
            </a:xfrm>
            <a:prstGeom prst="rect">
              <a:avLst/>
            </a:prstGeom>
          </p:spPr>
        </p:pic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5724" y="5468345"/>
              <a:ext cx="1390610" cy="551609"/>
            </a:xfrm>
            <a:prstGeom prst="rect">
              <a:avLst/>
            </a:prstGeom>
          </p:spPr>
        </p:pic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650" y="5468345"/>
              <a:ext cx="2121574" cy="5516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490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Windows APIs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solidFill>
            <a:srgbClr val="FFFFFF">
              <a:alpha val="80000"/>
            </a:srgbClr>
          </a:solidFill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633" y="1791192"/>
            <a:ext cx="6932734" cy="423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53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iOS APIs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solidFill>
            <a:srgbClr val="FFFFFF">
              <a:alpha val="80000"/>
            </a:srgbClr>
          </a:solidFill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000" y="1787803"/>
            <a:ext cx="5863900" cy="421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04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Android APIs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solidFill>
            <a:srgbClr val="FFFFFF">
              <a:alpha val="80000"/>
            </a:srgbClr>
          </a:solidFill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00" y="1801985"/>
            <a:ext cx="6163201" cy="42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96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 native implementation of the .NET framework is provided for each platform</a:t>
            </a:r>
          </a:p>
          <a:p>
            <a:endParaRPr lang="en-GB" dirty="0" smtClean="0"/>
          </a:p>
          <a:p>
            <a:r>
              <a:rPr lang="en-GB" dirty="0" smtClean="0"/>
              <a:t>Platform APIs are exposed to C# / F# via .NET wrappers – 100% coverage</a:t>
            </a:r>
          </a:p>
          <a:p>
            <a:endParaRPr lang="en-GB" dirty="0" smtClean="0"/>
          </a:p>
          <a:p>
            <a:r>
              <a:rPr lang="en-GB" dirty="0" smtClean="0"/>
              <a:t>Anything </a:t>
            </a:r>
            <a:r>
              <a:rPr lang="en-GB" dirty="0"/>
              <a:t>you can do in Objective-C, </a:t>
            </a:r>
            <a:r>
              <a:rPr lang="en-GB" dirty="0" smtClean="0"/>
              <a:t>Swift </a:t>
            </a:r>
            <a:r>
              <a:rPr lang="en-GB" dirty="0"/>
              <a:t>or Java </a:t>
            </a:r>
            <a:r>
              <a:rPr lang="en-GB" dirty="0" smtClean="0"/>
              <a:t>can </a:t>
            </a:r>
            <a:r>
              <a:rPr lang="en-GB" dirty="0"/>
              <a:t>be done in C</a:t>
            </a:r>
            <a:r>
              <a:rPr lang="en-GB" dirty="0" smtClean="0"/>
              <a:t># / F#</a:t>
            </a:r>
          </a:p>
          <a:p>
            <a:pPr lvl="1"/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530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Performance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iOS: Ahead-Of-Time compilation to ARM</a:t>
            </a:r>
          </a:p>
          <a:p>
            <a:endParaRPr lang="en-GB" dirty="0" smtClean="0"/>
          </a:p>
          <a:p>
            <a:r>
              <a:rPr lang="en-GB" dirty="0" smtClean="0"/>
              <a:t>Android: Just-In-Time bytecode compilation</a:t>
            </a:r>
          </a:p>
          <a:p>
            <a:endParaRPr lang="en-GB" dirty="0" smtClean="0"/>
          </a:p>
          <a:p>
            <a:r>
              <a:rPr lang="en-GB" dirty="0" smtClean="0"/>
              <a:t>Performance roughly equal to native</a:t>
            </a:r>
          </a:p>
          <a:p>
            <a:pPr lvl="1"/>
            <a:r>
              <a:rPr lang="en-GB" dirty="0" smtClean="0"/>
              <a:t>Using .NET and other cross-platform libraries may be slower than binding native libraries</a:t>
            </a:r>
          </a:p>
          <a:p>
            <a:pPr lvl="1"/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939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Tools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Visual Studio</a:t>
            </a:r>
          </a:p>
          <a:p>
            <a:pPr lvl="1"/>
            <a:r>
              <a:rPr lang="en-GB" dirty="0" smtClean="0"/>
              <a:t>Run on Windows</a:t>
            </a:r>
          </a:p>
          <a:p>
            <a:pPr lvl="1"/>
            <a:r>
              <a:rPr lang="en-GB" dirty="0" smtClean="0"/>
              <a:t>Build and deploy to Android and Windows directly</a:t>
            </a:r>
          </a:p>
          <a:p>
            <a:pPr lvl="1"/>
            <a:r>
              <a:rPr lang="en-GB" dirty="0" smtClean="0"/>
              <a:t>Build and deploy to iOS and Mac via build host running on OS X machine</a:t>
            </a:r>
          </a:p>
          <a:p>
            <a:pPr lvl="1"/>
            <a:endParaRPr lang="en-GB" dirty="0"/>
          </a:p>
          <a:p>
            <a:r>
              <a:rPr lang="en-GB" dirty="0" smtClean="0"/>
              <a:t>Xamarin Studio</a:t>
            </a:r>
          </a:p>
          <a:p>
            <a:pPr lvl="1"/>
            <a:r>
              <a:rPr lang="en-GB" dirty="0" smtClean="0"/>
              <a:t>Run on Windows or Mac</a:t>
            </a:r>
          </a:p>
          <a:p>
            <a:pPr lvl="1"/>
            <a:r>
              <a:rPr lang="en-GB" dirty="0" smtClean="0"/>
              <a:t>Extra support for iOS / Android apps</a:t>
            </a:r>
          </a:p>
          <a:p>
            <a:pPr lvl="1"/>
            <a:r>
              <a:rPr lang="en-GB" dirty="0" smtClean="0"/>
              <a:t>No support for iOS on Windows, or Windows apps on either OS</a:t>
            </a:r>
          </a:p>
          <a:p>
            <a:pPr lvl="1"/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830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041026" y="2276872"/>
            <a:ext cx="50619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200" dirty="0" smtClean="0"/>
              <a:t>Code</a:t>
            </a:r>
            <a:endParaRPr lang="de-DE" sz="7200" dirty="0"/>
          </a:p>
        </p:txBody>
      </p:sp>
    </p:spTree>
    <p:extLst>
      <p:ext uri="{BB962C8B-B14F-4D97-AF65-F5344CB8AC3E}">
        <p14:creationId xmlns:p14="http://schemas.microsoft.com/office/powerpoint/2010/main" val="47955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iOS: Storyboards / NIBs (or raw code)</a:t>
            </a:r>
          </a:p>
          <a:p>
            <a:endParaRPr lang="en-GB" dirty="0" smtClean="0"/>
          </a:p>
          <a:p>
            <a:r>
              <a:rPr lang="en-GB" dirty="0" smtClean="0"/>
              <a:t>Android: </a:t>
            </a:r>
            <a:r>
              <a:rPr lang="en-GB" dirty="0"/>
              <a:t>XML layouts (or raw code)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Windows Phone</a:t>
            </a:r>
            <a:r>
              <a:rPr lang="en-GB" dirty="0"/>
              <a:t>: XAML (or raw code</a:t>
            </a:r>
            <a:r>
              <a:rPr lang="en-GB" dirty="0" smtClean="0"/>
              <a:t>)</a:t>
            </a:r>
          </a:p>
          <a:p>
            <a:endParaRPr lang="en-GB" dirty="0"/>
          </a:p>
          <a:p>
            <a:r>
              <a:rPr lang="en-GB" dirty="0" smtClean="0"/>
              <a:t>Platform-specific pages, controls, layouts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022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Xamarin.Forms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Use preferred language</a:t>
            </a:r>
          </a:p>
          <a:p>
            <a:pPr lvl="1"/>
            <a:r>
              <a:rPr lang="en-GB" dirty="0" smtClean="0"/>
              <a:t>C# / F#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Write core logic once</a:t>
            </a:r>
          </a:p>
          <a:p>
            <a:pPr lvl="1"/>
            <a:r>
              <a:rPr lang="en-GB" dirty="0" smtClean="0"/>
              <a:t>Network calls, data model, business logic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Single XAML UI generates native controls</a:t>
            </a:r>
          </a:p>
          <a:p>
            <a:endParaRPr lang="en-GB" dirty="0" smtClean="0"/>
          </a:p>
          <a:p>
            <a:r>
              <a:rPr lang="en-GB" dirty="0" smtClean="0"/>
              <a:t>Native API access in preferred language</a:t>
            </a:r>
          </a:p>
          <a:p>
            <a:pPr lvl="1"/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070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Xamarin.Forms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92000" y="2668270"/>
            <a:ext cx="7560000" cy="21600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0000" tIns="90000" rIns="90000" bIns="90000" rtlCol="0" anchor="ctr" anchorCtr="1">
            <a:noAutofit/>
          </a:bodyPr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C# / F# Portable Class Library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2000" y="5013256"/>
            <a:ext cx="2160000" cy="720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0000" tIns="90000" rIns="90000" bIns="90000" rtlCol="0" anchor="ctr" anchorCtr="1">
            <a:noAutofit/>
          </a:bodyPr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iOS C# / F#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platform code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92000" y="5013256"/>
            <a:ext cx="2160000" cy="7200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0000" tIns="90000" rIns="90000" bIns="90000" rtlCol="0" anchor="ctr" anchorCtr="1">
            <a:noAutofit/>
          </a:bodyPr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Android </a:t>
            </a:r>
            <a:r>
              <a:rPr lang="en-GB" dirty="0">
                <a:solidFill>
                  <a:schemeClr val="tx1"/>
                </a:solidFill>
              </a:rPr>
              <a:t>C# / F#</a:t>
            </a:r>
            <a:r>
              <a:rPr lang="en-GB" dirty="0" smtClean="0">
                <a:solidFill>
                  <a:schemeClr val="tx1"/>
                </a:solidFill>
              </a:rPr>
              <a:t> platform code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08639" y="5013256"/>
            <a:ext cx="2160000" cy="720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0000" tIns="90000" rIns="90000" bIns="90000" rtlCol="0" anchor="ctr" anchorCtr="1">
            <a:noAutofit/>
          </a:bodyPr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Windows </a:t>
            </a:r>
            <a:r>
              <a:rPr lang="en-GB" dirty="0">
                <a:solidFill>
                  <a:schemeClr val="tx1"/>
                </a:solidFill>
              </a:rPr>
              <a:t>C# / F#</a:t>
            </a:r>
            <a:r>
              <a:rPr lang="en-GB" dirty="0" smtClean="0">
                <a:solidFill>
                  <a:schemeClr val="tx1"/>
                </a:solidFill>
              </a:rPr>
              <a:t> platform code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2000" y="1763284"/>
            <a:ext cx="7560000" cy="7200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0000" tIns="90000" rIns="90000" bIns="90000" rtlCol="0" anchor="ctr" anchorCtr="1">
            <a:noAutofit/>
          </a:bodyPr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XAML UI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61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Modern DNN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SPA modules – UI talking to web services</a:t>
            </a:r>
          </a:p>
          <a:p>
            <a:endParaRPr lang="en-GB" dirty="0"/>
          </a:p>
          <a:p>
            <a:r>
              <a:rPr lang="en-GB" dirty="0" smtClean="0"/>
              <a:t>MVC APIs now </a:t>
            </a:r>
            <a:r>
              <a:rPr lang="en-GB" smtClean="0"/>
              <a:t>a truly first </a:t>
            </a:r>
            <a:r>
              <a:rPr lang="en-GB" dirty="0" smtClean="0"/>
              <a:t>class citizen</a:t>
            </a:r>
          </a:p>
          <a:p>
            <a:endParaRPr lang="en-GB" dirty="0" smtClean="0"/>
          </a:p>
          <a:p>
            <a:r>
              <a:rPr lang="en-GB" dirty="0" smtClean="0"/>
              <a:t>Since your module(s) now work through an API, building equivalent apps is an obvious next step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598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Xamarin.Forms</a:t>
            </a:r>
            <a:r>
              <a:rPr lang="en-GB" dirty="0" smtClean="0"/>
              <a:t> controls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dirty="0" smtClean="0"/>
              <a:t>Pages</a:t>
            </a:r>
          </a:p>
          <a:p>
            <a:pPr lvl="1"/>
            <a:r>
              <a:rPr lang="en-GB" dirty="0" err="1" smtClean="0"/>
              <a:t>ContentPage</a:t>
            </a:r>
            <a:endParaRPr lang="en-GB" dirty="0" smtClean="0"/>
          </a:p>
          <a:p>
            <a:pPr lvl="1"/>
            <a:r>
              <a:rPr lang="en-GB" dirty="0" err="1"/>
              <a:t>NavigationPage</a:t>
            </a:r>
            <a:endParaRPr lang="en-GB" dirty="0"/>
          </a:p>
          <a:p>
            <a:pPr lvl="1"/>
            <a:r>
              <a:rPr lang="en-GB" dirty="0" err="1"/>
              <a:t>TabbedPage</a:t>
            </a:r>
            <a:endParaRPr lang="en-GB" dirty="0"/>
          </a:p>
          <a:p>
            <a:pPr lvl="1"/>
            <a:r>
              <a:rPr lang="en-GB" dirty="0" err="1" smtClean="0"/>
              <a:t>MasterDetailPage</a:t>
            </a:r>
            <a:endParaRPr lang="en-GB" dirty="0" smtClean="0"/>
          </a:p>
          <a:p>
            <a:pPr lvl="1"/>
            <a:r>
              <a:rPr lang="en-GB" dirty="0" err="1" smtClean="0"/>
              <a:t>CarouselPage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Layouts</a:t>
            </a:r>
          </a:p>
          <a:p>
            <a:pPr lvl="1"/>
            <a:r>
              <a:rPr lang="en-GB" dirty="0" err="1" smtClean="0"/>
              <a:t>StackLayout</a:t>
            </a:r>
            <a:endParaRPr lang="en-GB" dirty="0"/>
          </a:p>
          <a:p>
            <a:pPr lvl="1"/>
            <a:r>
              <a:rPr lang="en-GB" dirty="0" err="1"/>
              <a:t>ScrollView</a:t>
            </a:r>
            <a:endParaRPr lang="en-GB" dirty="0"/>
          </a:p>
          <a:p>
            <a:pPr lvl="1"/>
            <a:r>
              <a:rPr lang="en-GB" dirty="0" err="1" smtClean="0"/>
              <a:t>RelativeLayout</a:t>
            </a:r>
            <a:endParaRPr lang="en-GB" dirty="0"/>
          </a:p>
          <a:p>
            <a:pPr lvl="1"/>
            <a:r>
              <a:rPr lang="en-GB" dirty="0" err="1" smtClean="0"/>
              <a:t>AbsoluteLayout</a:t>
            </a:r>
            <a:endParaRPr lang="en-GB" dirty="0" smtClean="0"/>
          </a:p>
          <a:p>
            <a:pPr lvl="1"/>
            <a:r>
              <a:rPr lang="en-GB" dirty="0" smtClean="0"/>
              <a:t>Grid</a:t>
            </a:r>
          </a:p>
          <a:p>
            <a:pPr lvl="1"/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dirty="0" smtClean="0"/>
              <a:t>Controls</a:t>
            </a:r>
          </a:p>
          <a:p>
            <a:pPr lvl="1"/>
            <a:r>
              <a:rPr lang="en-GB" dirty="0" err="1"/>
              <a:t>ActivityIndicator</a:t>
            </a:r>
            <a:endParaRPr lang="en-GB" dirty="0"/>
          </a:p>
          <a:p>
            <a:pPr lvl="1"/>
            <a:r>
              <a:rPr lang="en-GB" dirty="0" err="1"/>
              <a:t>BoxView</a:t>
            </a:r>
            <a:endParaRPr lang="en-GB" dirty="0"/>
          </a:p>
          <a:p>
            <a:pPr lvl="1"/>
            <a:r>
              <a:rPr lang="en-GB" dirty="0"/>
              <a:t>Button</a:t>
            </a:r>
          </a:p>
          <a:p>
            <a:pPr lvl="1"/>
            <a:r>
              <a:rPr lang="en-GB" dirty="0"/>
              <a:t>Cell</a:t>
            </a:r>
          </a:p>
          <a:p>
            <a:pPr lvl="1"/>
            <a:r>
              <a:rPr lang="en-GB" dirty="0" err="1" smtClean="0"/>
              <a:t>DatePicker</a:t>
            </a:r>
            <a:endParaRPr lang="en-GB" dirty="0"/>
          </a:p>
          <a:p>
            <a:pPr lvl="1"/>
            <a:r>
              <a:rPr lang="en-GB" dirty="0"/>
              <a:t>Editor</a:t>
            </a:r>
          </a:p>
          <a:p>
            <a:pPr lvl="1"/>
            <a:r>
              <a:rPr lang="en-GB" dirty="0"/>
              <a:t>Entry</a:t>
            </a:r>
          </a:p>
          <a:p>
            <a:pPr lvl="1"/>
            <a:r>
              <a:rPr lang="en-GB" dirty="0"/>
              <a:t>Image</a:t>
            </a:r>
          </a:p>
          <a:p>
            <a:pPr lvl="1"/>
            <a:r>
              <a:rPr lang="en-GB" dirty="0"/>
              <a:t>Label</a:t>
            </a:r>
          </a:p>
          <a:p>
            <a:pPr lvl="1"/>
            <a:r>
              <a:rPr lang="en-GB" dirty="0" err="1"/>
              <a:t>ListView</a:t>
            </a:r>
            <a:endParaRPr lang="en-GB" dirty="0"/>
          </a:p>
          <a:p>
            <a:pPr lvl="1"/>
            <a:r>
              <a:rPr lang="en-GB" dirty="0" err="1"/>
              <a:t>OpenGLView</a:t>
            </a:r>
            <a:endParaRPr lang="en-GB" dirty="0"/>
          </a:p>
          <a:p>
            <a:pPr lvl="1"/>
            <a:r>
              <a:rPr lang="en-GB" dirty="0"/>
              <a:t>Picker</a:t>
            </a:r>
          </a:p>
          <a:p>
            <a:pPr lvl="1"/>
            <a:r>
              <a:rPr lang="en-GB" dirty="0" err="1"/>
              <a:t>ProgressBar</a:t>
            </a:r>
            <a:endParaRPr lang="en-GB" dirty="0"/>
          </a:p>
          <a:p>
            <a:pPr lvl="1"/>
            <a:r>
              <a:rPr lang="en-GB" dirty="0" err="1"/>
              <a:t>SearchBar</a:t>
            </a:r>
            <a:endParaRPr lang="en-GB" dirty="0"/>
          </a:p>
          <a:p>
            <a:pPr lvl="1"/>
            <a:r>
              <a:rPr lang="en-GB" dirty="0"/>
              <a:t>Slider</a:t>
            </a:r>
          </a:p>
          <a:p>
            <a:pPr lvl="1"/>
            <a:r>
              <a:rPr lang="en-GB" dirty="0"/>
              <a:t>Stepper</a:t>
            </a:r>
          </a:p>
          <a:p>
            <a:pPr lvl="1"/>
            <a:r>
              <a:rPr lang="en-GB" dirty="0"/>
              <a:t>Switch</a:t>
            </a:r>
          </a:p>
          <a:p>
            <a:pPr lvl="1"/>
            <a:r>
              <a:rPr lang="en-GB" dirty="0" err="1"/>
              <a:t>TableView</a:t>
            </a:r>
            <a:endParaRPr lang="en-GB" dirty="0"/>
          </a:p>
          <a:p>
            <a:pPr lvl="1"/>
            <a:r>
              <a:rPr lang="en-GB" dirty="0" err="1" smtClean="0"/>
              <a:t>TimePicker</a:t>
            </a:r>
            <a:endParaRPr lang="en-GB" dirty="0"/>
          </a:p>
          <a:p>
            <a:pPr lvl="1"/>
            <a:r>
              <a:rPr lang="en-GB" dirty="0" err="1"/>
              <a:t>WebView</a:t>
            </a:r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806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XAML example</a:t>
            </a:r>
            <a:endParaRPr lang="en-GB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611560" y="1763139"/>
            <a:ext cx="7859216" cy="39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2539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ListView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800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altLang="en-US" sz="1800" dirty="0" err="1" smtClean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ItemsSource</a:t>
            </a:r>
            <a:r>
              <a:rPr lang="en-US" altLang="en-US" sz="1800" dirty="0" smtClean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altLang="en-US" sz="1800" dirty="0" smtClean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"{Binding </a:t>
            </a:r>
            <a:r>
              <a:rPr lang="en-US" altLang="en-US" sz="1800" dirty="0" err="1" smtClean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MyList</a:t>
            </a:r>
            <a:r>
              <a:rPr lang="en-US" altLang="en-US" sz="1800" dirty="0" smtClean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}"</a:t>
            </a:r>
            <a:endParaRPr lang="en-US" altLang="en-US" sz="1800" dirty="0">
              <a:solidFill>
                <a:srgbClr val="92D05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800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IsGroupingEnabled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"true"</a:t>
            </a:r>
            <a:endParaRPr lang="en-US" altLang="en-US" sz="1800" dirty="0">
              <a:solidFill>
                <a:srgbClr val="92D05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GroupDisplayBinding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"{Binding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LongTitle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}"</a:t>
            </a:r>
            <a:endParaRPr lang="en-US" altLang="en-US" sz="1800" dirty="0">
              <a:solidFill>
                <a:srgbClr val="92D05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GroupShortNameBinding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"{Binding Title}"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800" dirty="0">
              <a:solidFill>
                <a:srgbClr val="00B0F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	&lt;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ListView.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ItemTemplate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endParaRPr lang="en-US" altLang="en-US" sz="1800" dirty="0">
              <a:solidFill>
                <a:srgbClr val="00B0F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		&lt;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DataTemplate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endParaRPr lang="en-US" altLang="en-US" sz="1800" dirty="0">
              <a:solidFill>
                <a:srgbClr val="00B0F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			&lt;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TextCell</a:t>
            </a:r>
            <a:endParaRPr lang="en-US" altLang="en-US" sz="1800" dirty="0">
              <a:solidFill>
                <a:srgbClr val="00B0F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				Text=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"{Binding Name}"</a:t>
            </a:r>
            <a:endParaRPr lang="en-US" altLang="en-US" sz="1800" dirty="0">
              <a:solidFill>
                <a:srgbClr val="92D05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				Detail=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"{Binding Description}"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/&gt;</a:t>
            </a:r>
            <a:endParaRPr lang="en-US" altLang="en-US" sz="1800" dirty="0">
              <a:solidFill>
                <a:srgbClr val="00B0F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		&lt;/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DataTemplate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endParaRPr lang="en-US" altLang="en-US" sz="1800" dirty="0">
              <a:solidFill>
                <a:srgbClr val="00B0F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	&lt;/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ListView.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ItemTemplate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endParaRPr lang="en-US" altLang="en-US" sz="1800" dirty="0">
              <a:solidFill>
                <a:srgbClr val="00B0F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&lt;/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ListView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19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XAML output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29" y="1700808"/>
            <a:ext cx="7211942" cy="4243025"/>
          </a:xfrm>
        </p:spPr>
      </p:pic>
    </p:spTree>
    <p:extLst>
      <p:ext uri="{BB962C8B-B14F-4D97-AF65-F5344CB8AC3E}">
        <p14:creationId xmlns:p14="http://schemas.microsoft.com/office/powerpoint/2010/main" val="245669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Control extensibility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792000" y="3861128"/>
            <a:ext cx="2160000" cy="720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0000" tIns="90000" rIns="90000" bIns="90000" rtlCol="0" anchor="ctr" anchorCtr="1">
            <a:noAutofit/>
          </a:bodyPr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iOS renderer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92000" y="3861128"/>
            <a:ext cx="2160000" cy="7200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0000" tIns="90000" rIns="90000" bIns="90000" rtlCol="0" anchor="ctr" anchorCtr="1">
            <a:noAutofit/>
          </a:bodyPr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Android renderer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08639" y="3861128"/>
            <a:ext cx="2160000" cy="720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0000" tIns="90000" rIns="90000" bIns="90000" rtlCol="0" anchor="ctr" anchorCtr="1">
            <a:noAutofit/>
          </a:bodyPr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Windows renderer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2000" y="2924944"/>
            <a:ext cx="7560000" cy="7200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0000" tIns="90000" rIns="90000" bIns="90000" rtlCol="0" anchor="ctr" anchorCtr="1">
            <a:noAutofit/>
          </a:bodyPr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XAML custom control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30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015716" y="2276872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200" dirty="0" smtClean="0"/>
              <a:t>Demo</a:t>
            </a:r>
            <a:endParaRPr lang="de-DE" sz="7200" dirty="0"/>
          </a:p>
        </p:txBody>
      </p:sp>
    </p:spTree>
    <p:extLst>
      <p:ext uri="{BB962C8B-B14F-4D97-AF65-F5344CB8AC3E}">
        <p14:creationId xmlns:p14="http://schemas.microsoft.com/office/powerpoint/2010/main" val="208497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123728" y="1772816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200" dirty="0" err="1" smtClean="0"/>
              <a:t>Questions</a:t>
            </a:r>
            <a:r>
              <a:rPr lang="de-DE" sz="7200" dirty="0" smtClean="0"/>
              <a:t>?</a:t>
            </a:r>
            <a:endParaRPr lang="de-DE" sz="7200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566867" y="4653136"/>
            <a:ext cx="8226290" cy="972000"/>
            <a:chOff x="467544" y="5229200"/>
            <a:chExt cx="8226290" cy="972000"/>
          </a:xfrm>
        </p:grpSpPr>
        <p:sp>
          <p:nvSpPr>
            <p:cNvPr id="4" name="Textfeld 3"/>
            <p:cNvSpPr txBox="1"/>
            <p:nvPr/>
          </p:nvSpPr>
          <p:spPr>
            <a:xfrm>
              <a:off x="467544" y="5229200"/>
              <a:ext cx="8226290" cy="97200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endParaRPr lang="de-DE" dirty="0"/>
            </a:p>
          </p:txBody>
        </p:sp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831" y="5391906"/>
              <a:ext cx="1363522" cy="704486"/>
            </a:xfrm>
            <a:prstGeom prst="rect">
              <a:avLst/>
            </a:prstGeom>
          </p:spPr>
        </p:pic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6418" y="5391906"/>
              <a:ext cx="1414016" cy="645734"/>
            </a:xfrm>
            <a:prstGeom prst="rect">
              <a:avLst/>
            </a:prstGeom>
          </p:spPr>
        </p:pic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5724" y="5468345"/>
              <a:ext cx="1390610" cy="551609"/>
            </a:xfrm>
            <a:prstGeom prst="rect">
              <a:avLst/>
            </a:prstGeom>
          </p:spPr>
        </p:pic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650" y="5468345"/>
              <a:ext cx="2121574" cy="5516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759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Modern DNN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09944" y="4471520"/>
            <a:ext cx="3563976" cy="7200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80000" tIns="180000" rIns="180000" bIns="180000" rtlCol="0" anchor="ctr" anchorCtr="1">
            <a:noAutofit/>
          </a:bodyPr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DNN API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98248" y="2123324"/>
            <a:ext cx="1440000" cy="7200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0000" tIns="90000" rIns="90000" bIns="90000" rtlCol="0" anchor="ctr" anchorCtr="1">
            <a:noAutofit/>
          </a:bodyPr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SPA module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05104" y="2111532"/>
            <a:ext cx="1440000" cy="720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0000" tIns="90000" rIns="90000" bIns="90000" rtlCol="0" anchor="ctr" anchorCtr="1">
            <a:noAutofit/>
          </a:bodyPr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App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2000" y="5373296"/>
            <a:ext cx="3564000" cy="720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0000" tIns="90000" rIns="90000" bIns="90000" rtlCol="0" anchor="ctr" anchorCtr="1">
            <a:noAutofit/>
          </a:bodyPr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DB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81128" y="3600978"/>
            <a:ext cx="3563976" cy="865456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80000" tIns="180000" rIns="180000" bIns="180000" rtlCol="0" anchor="ctr" anchorCtr="1">
            <a:noAutofit/>
          </a:bodyPr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Module API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2000" y="2651532"/>
            <a:ext cx="3563976" cy="181490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80000" tIns="180000" rIns="180000" bIns="180000" rtlCol="0" anchor="ctr" anchorCtr="1">
            <a:noAutofit/>
          </a:bodyPr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Traditional 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DNN module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98248" y="4489127"/>
            <a:ext cx="3563976" cy="7200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80000" tIns="180000" rIns="180000" bIns="180000" rtlCol="0" anchor="ctr" anchorCtr="1">
            <a:noAutofit/>
          </a:bodyPr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DNN API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87608" y="5373296"/>
            <a:ext cx="3564000" cy="720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0000" tIns="90000" rIns="90000" bIns="90000" rtlCol="0" anchor="ctr" anchorCtr="1">
            <a:noAutofit/>
          </a:bodyPr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DB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2000" y="2111532"/>
            <a:ext cx="3563976" cy="5400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80000" tIns="180000" rIns="180000" bIns="180000" rtlCol="0" anchor="ctr" anchorCtr="0">
            <a:no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DNN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98248" y="3060979"/>
            <a:ext cx="3563976" cy="5400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80000" tIns="180000" rIns="180000" bIns="180000" rtlCol="0" anchor="ctr" anchorCtr="0">
            <a:no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DNN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09944" y="2111532"/>
            <a:ext cx="3546032" cy="30850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80000" tIns="180000" rIns="180000" bIns="180000" rtlCol="0" anchor="ctr" anchorCtr="1">
            <a:noAutofit/>
          </a:bodyPr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17760" y="3072770"/>
            <a:ext cx="3546032" cy="21153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80000" tIns="180000" rIns="180000" bIns="180000" rtlCol="0" anchor="ctr" anchorCtr="1">
            <a:noAutofit/>
          </a:bodyPr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9944" y="1651312"/>
            <a:ext cx="3546031" cy="369332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GB" dirty="0" smtClean="0"/>
              <a:t>Then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81128" y="1652400"/>
            <a:ext cx="3546031" cy="369332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GB" dirty="0" smtClean="0"/>
              <a:t>Now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0" y="1651312"/>
            <a:ext cx="0" cy="4586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37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 per platform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Build a native iOS app</a:t>
            </a:r>
          </a:p>
          <a:p>
            <a:pPr lvl="1"/>
            <a:r>
              <a:rPr lang="en-GB" dirty="0" err="1"/>
              <a:t>XCode</a:t>
            </a:r>
            <a:r>
              <a:rPr lang="en-GB" dirty="0"/>
              <a:t>, Objective-C </a:t>
            </a:r>
            <a:r>
              <a:rPr lang="en-GB" dirty="0" smtClean="0"/>
              <a:t>/ Swift, Storyboards / NIBs, Cocoa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Build a native Android app</a:t>
            </a:r>
          </a:p>
          <a:p>
            <a:pPr lvl="1"/>
            <a:r>
              <a:rPr lang="en-GB" dirty="0"/>
              <a:t>Eclipse / Android Studio, Java</a:t>
            </a:r>
            <a:r>
              <a:rPr lang="en-GB" dirty="0" smtClean="0"/>
              <a:t>, XML layouts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Build a native Windows app</a:t>
            </a:r>
          </a:p>
          <a:p>
            <a:pPr lvl="1"/>
            <a:r>
              <a:rPr lang="en-GB" dirty="0"/>
              <a:t>Visual Studio, C</a:t>
            </a:r>
            <a:r>
              <a:rPr lang="en-GB" dirty="0" smtClean="0"/>
              <a:t>#, XAML</a:t>
            </a:r>
          </a:p>
          <a:p>
            <a:pPr lvl="1"/>
            <a:endParaRPr lang="en-GB" dirty="0"/>
          </a:p>
          <a:p>
            <a:r>
              <a:rPr lang="en-GB" dirty="0" smtClean="0"/>
              <a:t>OS X, Apple Watch, Google Wear, </a:t>
            </a:r>
            <a:r>
              <a:rPr lang="en-GB" dirty="0" err="1" smtClean="0"/>
              <a:t>etc</a:t>
            </a:r>
            <a:r>
              <a:rPr lang="en-GB" dirty="0" smtClean="0"/>
              <a:t> 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504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 per platform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492000" y="1772816"/>
            <a:ext cx="2160000" cy="417646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80000" tIns="180000" rIns="180000" bIns="180000" rtlCol="0" anchor="ctr" anchorCtr="1">
            <a:noAutofit/>
          </a:bodyPr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Android app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85104" y="1772816"/>
            <a:ext cx="2160000" cy="417646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80000" tIns="180000" rIns="180000" bIns="180000" rtlCol="0" anchor="ctr" anchorCtr="1">
            <a:noAutofit/>
          </a:bodyPr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Windows app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9892" y="1772816"/>
            <a:ext cx="2160000" cy="417646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80000" tIns="180000" rIns="180000" bIns="180000" rtlCol="0" anchor="ctr" anchorCtr="1">
            <a:noAutofit/>
          </a:bodyPr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iOS app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28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Write once, run anywhere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Build app using HTML / CSS / JS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Framework provides controls and access to platform features</a:t>
            </a:r>
          </a:p>
          <a:p>
            <a:pPr lvl="1"/>
            <a:r>
              <a:rPr lang="en-GB" dirty="0" smtClean="0"/>
              <a:t>Cordova, Ionic, Kendo, </a:t>
            </a:r>
            <a:r>
              <a:rPr lang="en-GB" dirty="0" err="1" smtClean="0"/>
              <a:t>Sencha</a:t>
            </a:r>
            <a:endParaRPr lang="en-GB" dirty="0" smtClean="0"/>
          </a:p>
          <a:p>
            <a:pPr lvl="1"/>
            <a:endParaRPr lang="en-GB" dirty="0" smtClean="0"/>
          </a:p>
          <a:p>
            <a:r>
              <a:rPr lang="en-GB" dirty="0" smtClean="0"/>
              <a:t>App emulates native UI on supported platforms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626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Write once, run anywhere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2000" y="1772816"/>
            <a:ext cx="7560000" cy="396044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80000" tIns="180000" rIns="180000" bIns="180000" rtlCol="0" anchor="ctr" anchorCtr="1">
            <a:noAutofit/>
          </a:bodyPr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HTML5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91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Xamarin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Use preferred language</a:t>
            </a:r>
          </a:p>
          <a:p>
            <a:pPr lvl="1"/>
            <a:r>
              <a:rPr lang="en-GB" dirty="0" smtClean="0"/>
              <a:t>C# / F#</a:t>
            </a:r>
          </a:p>
          <a:p>
            <a:endParaRPr lang="en-GB" dirty="0" smtClean="0"/>
          </a:p>
          <a:p>
            <a:r>
              <a:rPr lang="en-GB" dirty="0" smtClean="0"/>
              <a:t>Write core logic once</a:t>
            </a:r>
          </a:p>
          <a:p>
            <a:pPr lvl="1"/>
            <a:r>
              <a:rPr lang="en-GB" dirty="0" smtClean="0"/>
              <a:t>Network calls, data model, business logic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Per-platform native UI</a:t>
            </a:r>
          </a:p>
          <a:p>
            <a:endParaRPr lang="en-GB" dirty="0" smtClean="0"/>
          </a:p>
          <a:p>
            <a:r>
              <a:rPr lang="en-GB" dirty="0" smtClean="0"/>
              <a:t>Native API access in preferred language</a:t>
            </a:r>
          </a:p>
          <a:p>
            <a:pPr lvl="1"/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050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Xamarin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92000" y="2668270"/>
            <a:ext cx="7560000" cy="21600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80000" tIns="180000" rIns="180000" bIns="180000" rtlCol="0" anchor="ctr" anchorCtr="1">
            <a:noAutofit/>
          </a:bodyPr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C# / F# shared project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2000" y="1772816"/>
            <a:ext cx="2160000" cy="7200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0000" tIns="90000" rIns="90000" bIns="90000" rtlCol="0" anchor="ctr" anchorCtr="1">
            <a:noAutofit/>
          </a:bodyPr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Android UI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85104" y="1772816"/>
            <a:ext cx="2160000" cy="720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0000" tIns="90000" rIns="90000" bIns="90000" rtlCol="0" anchor="ctr" anchorCtr="1">
            <a:noAutofit/>
          </a:bodyPr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Windows UI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9892" y="1772816"/>
            <a:ext cx="2160000" cy="720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0000" tIns="90000" rIns="90000" bIns="90000" rtlCol="0" anchor="ctr" anchorCtr="1">
            <a:noAutofit/>
          </a:bodyPr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iOS UI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2000" y="5013256"/>
            <a:ext cx="2160000" cy="720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0000" tIns="90000" rIns="90000" bIns="90000" rtlCol="0" anchor="ctr" anchorCtr="1">
            <a:noAutofit/>
          </a:bodyPr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iOS C#/ F#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platform code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92000" y="5013256"/>
            <a:ext cx="2160000" cy="7200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0000" tIns="90000" rIns="90000" bIns="90000" rtlCol="0" anchor="ctr" anchorCtr="1">
            <a:noAutofit/>
          </a:bodyPr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Android C# / F# platform code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08639" y="5013256"/>
            <a:ext cx="2160000" cy="720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0000" tIns="90000" rIns="90000" bIns="90000" rtlCol="0" anchor="ctr" anchorCtr="1">
            <a:noAutofit/>
          </a:bodyPr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Windows C# / F# platform code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61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hoeb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.potx" id="{77B737E4-4EA7-4048-92B9-CE7934B09F98}" vid="{3367DCC5-BBE5-45D4-AF85-5D6D1FEC7A4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DNNConnect 2015 Template</Template>
  <TotalTime>2735</TotalTime>
  <Words>577</Words>
  <Application>Microsoft Office PowerPoint</Application>
  <PresentationFormat>On-screen Show (4:3)</PresentationFormat>
  <Paragraphs>201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Consolas</vt:lpstr>
      <vt:lpstr>Rockwell</vt:lpstr>
      <vt:lpstr>Wingdings 2</vt:lpstr>
      <vt:lpstr>Phoebe</vt:lpstr>
      <vt:lpstr>Mobile Development with Xamarin</vt:lpstr>
      <vt:lpstr>Modern DNN</vt:lpstr>
      <vt:lpstr>Modern DNN</vt:lpstr>
      <vt:lpstr>App per platform</vt:lpstr>
      <vt:lpstr>App per platform</vt:lpstr>
      <vt:lpstr>Write once, run anywhere</vt:lpstr>
      <vt:lpstr>Write once, run anywhere</vt:lpstr>
      <vt:lpstr>Xamarin</vt:lpstr>
      <vt:lpstr>Xamarin</vt:lpstr>
      <vt:lpstr>Windows APIs</vt:lpstr>
      <vt:lpstr>iOS APIs</vt:lpstr>
      <vt:lpstr>Android APIs</vt:lpstr>
      <vt:lpstr>APIs</vt:lpstr>
      <vt:lpstr>Performance</vt:lpstr>
      <vt:lpstr>Tools</vt:lpstr>
      <vt:lpstr>PowerPoint Presentation</vt:lpstr>
      <vt:lpstr>UI</vt:lpstr>
      <vt:lpstr>Xamarin.Forms</vt:lpstr>
      <vt:lpstr>Xamarin.Forms</vt:lpstr>
      <vt:lpstr>Xamarin.Forms controls</vt:lpstr>
      <vt:lpstr>XAML example</vt:lpstr>
      <vt:lpstr>XAML output</vt:lpstr>
      <vt:lpstr>Control extensibility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Development with Xamarin</dc:title>
  <dc:creator>Mark Allan</dc:creator>
  <cp:lastModifiedBy>Mark Allan</cp:lastModifiedBy>
  <cp:revision>50</cp:revision>
  <dcterms:created xsi:type="dcterms:W3CDTF">2015-05-25T10:59:40Z</dcterms:created>
  <dcterms:modified xsi:type="dcterms:W3CDTF">2015-05-30T08:26:21Z</dcterms:modified>
</cp:coreProperties>
</file>